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0" d="100"/>
          <a:sy n="50" d="100"/>
        </p:scale>
        <p:origin x="-936" y="-14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40129323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1035830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301339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1D4F-DB33-4DA7-996A-B7BA98720CF3}" type="datetimeFigureOut">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617898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BE11D4F-DB33-4DA7-996A-B7BA98720CF3}" type="datetimeFigureOut">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8071670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E11D4F-DB33-4DA7-996A-B7BA98720CF3}" type="datetimeFigureOut">
              <a:rPr lang="en-US" smtClean="0"/>
              <a:t>3/13/2019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142234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BE11D4F-DB33-4DA7-996A-B7BA98720CF3}" type="datetimeFigureOut">
              <a:rPr lang="en-US" smtClean="0"/>
              <a:t>3/13/2019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2601722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BE11D4F-DB33-4DA7-996A-B7BA98720CF3}" type="datetimeFigureOut">
              <a:rPr lang="en-US" smtClean="0"/>
              <a:t>3/13/2019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23209433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E11D4F-DB33-4DA7-996A-B7BA98720CF3}" type="datetimeFigureOut">
              <a:rPr lang="en-US" smtClean="0"/>
              <a:t>3/13/2019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325793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0BE11D4F-DB33-4DA7-996A-B7BA98720CF3}" type="datetimeFigureOut">
              <a:rPr lang="en-US" smtClean="0"/>
              <a:t>3/13/2019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949439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0BE11D4F-DB33-4DA7-996A-B7BA98720CF3}" type="datetimeFigureOut">
              <a:rPr lang="en-US" smtClean="0"/>
              <a:t>3/13/2019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54CBCD-3A25-4D94-A22C-F9179BEFE523}" type="slidenum">
              <a:rPr lang="en-US" smtClean="0"/>
              <a:t>‹#›</a:t>
            </a:fld>
            <a:endParaRPr lang="en-US"/>
          </a:p>
        </p:txBody>
      </p:sp>
    </p:spTree>
    <p:extLst>
      <p:ext uri="{BB962C8B-B14F-4D97-AF65-F5344CB8AC3E}">
        <p14:creationId xmlns:p14="http://schemas.microsoft.com/office/powerpoint/2010/main" val="1406736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0BE11D4F-DB33-4DA7-996A-B7BA98720CF3}" type="datetimeFigureOut">
              <a:rPr lang="en-US" smtClean="0"/>
              <a:t>3/13/2019</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1A54CBCD-3A25-4D94-A22C-F9179BEFE523}" type="slidenum">
              <a:rPr lang="en-US" smtClean="0"/>
              <a:t>‹#›</a:t>
            </a:fld>
            <a:endParaRPr lang="en-US"/>
          </a:p>
        </p:txBody>
      </p:sp>
    </p:spTree>
    <p:extLst>
      <p:ext uri="{BB962C8B-B14F-4D97-AF65-F5344CB8AC3E}">
        <p14:creationId xmlns:p14="http://schemas.microsoft.com/office/powerpoint/2010/main" val="13121473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10.png"/><Relationship Id="rId18" Type="http://schemas.openxmlformats.org/officeDocument/2006/relationships/image" Target="../media/image15.PNG"/><Relationship Id="rId3" Type="http://schemas.microsoft.com/office/2007/relationships/hdphoto" Target="../media/hdphoto1.wdp"/><Relationship Id="rId7" Type="http://schemas.openxmlformats.org/officeDocument/2006/relationships/image" Target="../media/image5.png"/><Relationship Id="rId12" Type="http://schemas.openxmlformats.org/officeDocument/2006/relationships/image" Target="../media/image9.png"/><Relationship Id="rId17" Type="http://schemas.openxmlformats.org/officeDocument/2006/relationships/image" Target="../media/image14.PNG"/><Relationship Id="rId2" Type="http://schemas.openxmlformats.org/officeDocument/2006/relationships/image" Target="../media/image1.png"/><Relationship Id="rId16"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5" name="Rounded Rectangle 5">
            <a:extLst>
              <a:ext uri="{FF2B5EF4-FFF2-40B4-BE49-F238E27FC236}">
                <a16:creationId xmlns:a16="http://schemas.microsoft.com/office/drawing/2014/main" id="{4EA5DE83-C1D6-4F27-ABE8-BD5F93CFDE86}"/>
              </a:ext>
            </a:extLst>
          </p:cNvPr>
          <p:cNvSpPr/>
          <p:nvPr/>
        </p:nvSpPr>
        <p:spPr>
          <a:xfrm>
            <a:off x="861063" y="23450550"/>
            <a:ext cx="15881521" cy="8303687"/>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4E229F8-9968-4886-A900-959948C741AD}"/>
              </a:ext>
            </a:extLst>
          </p:cNvPr>
          <p:cNvSpPr txBox="1"/>
          <p:nvPr/>
        </p:nvSpPr>
        <p:spPr>
          <a:xfrm>
            <a:off x="314118" y="1164164"/>
            <a:ext cx="42342642" cy="1446550"/>
          </a:xfrm>
          <a:prstGeom prst="rect">
            <a:avLst/>
          </a:prstGeom>
          <a:noFill/>
        </p:spPr>
        <p:txBody>
          <a:bodyPr wrap="square" rtlCol="0">
            <a:spAutoFit/>
          </a:bodyPr>
          <a:lstStyle/>
          <a:p>
            <a:pPr algn="ctr"/>
            <a:r>
              <a:rPr lang="en-US" sz="8800" dirty="0">
                <a:latin typeface="Lucida Sans" panose="020B0602030504020204" pitchFamily="34" charset="0"/>
              </a:rPr>
              <a:t>Route Dynamics: Visualizing King County Metro Bus Routes</a:t>
            </a:r>
          </a:p>
        </p:txBody>
      </p:sp>
      <p:sp>
        <p:nvSpPr>
          <p:cNvPr id="7" name="TextBox 6">
            <a:extLst>
              <a:ext uri="{FF2B5EF4-FFF2-40B4-BE49-F238E27FC236}">
                <a16:creationId xmlns:a16="http://schemas.microsoft.com/office/drawing/2014/main" id="{1D17AA90-5CC2-41F7-8188-6BDA906F406F}"/>
              </a:ext>
            </a:extLst>
          </p:cNvPr>
          <p:cNvSpPr txBox="1"/>
          <p:nvPr/>
        </p:nvSpPr>
        <p:spPr>
          <a:xfrm>
            <a:off x="11089134" y="3964931"/>
            <a:ext cx="20158452" cy="923330"/>
          </a:xfrm>
          <a:prstGeom prst="rect">
            <a:avLst/>
          </a:prstGeom>
          <a:noFill/>
        </p:spPr>
        <p:txBody>
          <a:bodyPr wrap="square" rtlCol="0">
            <a:spAutoFit/>
          </a:bodyPr>
          <a:lstStyle/>
          <a:p>
            <a:pPr algn="ctr"/>
            <a:r>
              <a:rPr lang="en-US" sz="5400" dirty="0" err="1">
                <a:latin typeface="Lucida Sans" panose="020B0602030504020204" pitchFamily="34" charset="0"/>
              </a:rPr>
              <a:t>Atinuke</a:t>
            </a:r>
            <a:r>
              <a:rPr lang="en-US" sz="5400" dirty="0">
                <a:latin typeface="Lucida Sans" panose="020B0602030504020204" pitchFamily="34" charset="0"/>
              </a:rPr>
              <a:t> Ademola-Idowu, Erica E. Eggleton, Yohan, KM </a:t>
            </a:r>
          </a:p>
        </p:txBody>
      </p:sp>
      <p:sp>
        <p:nvSpPr>
          <p:cNvPr id="8" name="Rounded Rectangle 5">
            <a:extLst>
              <a:ext uri="{FF2B5EF4-FFF2-40B4-BE49-F238E27FC236}">
                <a16:creationId xmlns:a16="http://schemas.microsoft.com/office/drawing/2014/main" id="{E7326DD3-1775-4287-98C6-4CADFEE88847}"/>
              </a:ext>
            </a:extLst>
          </p:cNvPr>
          <p:cNvSpPr/>
          <p:nvPr/>
        </p:nvSpPr>
        <p:spPr>
          <a:xfrm>
            <a:off x="861062" y="6091190"/>
            <a:ext cx="15840029" cy="4895962"/>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1B14795-9FAE-4F4A-8570-E21A58300CE4}"/>
              </a:ext>
            </a:extLst>
          </p:cNvPr>
          <p:cNvSpPr txBox="1"/>
          <p:nvPr/>
        </p:nvSpPr>
        <p:spPr>
          <a:xfrm>
            <a:off x="3386588" y="5510886"/>
            <a:ext cx="12801600" cy="769441"/>
          </a:xfrm>
          <a:prstGeom prst="rect">
            <a:avLst/>
          </a:prstGeom>
          <a:solidFill>
            <a:schemeClr val="bg1"/>
          </a:solidFill>
          <a:ln>
            <a:solidFill>
              <a:schemeClr val="accent1"/>
            </a:solidFill>
          </a:ln>
        </p:spPr>
        <p:txBody>
          <a:bodyPr wrap="square" rtlCol="0">
            <a:spAutoFit/>
          </a:bodyPr>
          <a:lstStyle/>
          <a:p>
            <a:pPr algn="ctr"/>
            <a:r>
              <a:rPr lang="en-US" sz="4400" dirty="0"/>
              <a:t>Objective</a:t>
            </a:r>
          </a:p>
        </p:txBody>
      </p:sp>
      <p:sp>
        <p:nvSpPr>
          <p:cNvPr id="10" name="Rounded Rectangle 5">
            <a:extLst>
              <a:ext uri="{FF2B5EF4-FFF2-40B4-BE49-F238E27FC236}">
                <a16:creationId xmlns:a16="http://schemas.microsoft.com/office/drawing/2014/main" id="{A672FF68-D51D-40C4-84DC-7AAC132B3F53}"/>
              </a:ext>
            </a:extLst>
          </p:cNvPr>
          <p:cNvSpPr/>
          <p:nvPr/>
        </p:nvSpPr>
        <p:spPr>
          <a:xfrm>
            <a:off x="861062" y="11777061"/>
            <a:ext cx="15881521" cy="10817530"/>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29EFE26-935F-4888-A5A4-EB44A1CDC190}"/>
              </a:ext>
            </a:extLst>
          </p:cNvPr>
          <p:cNvSpPr txBox="1"/>
          <p:nvPr/>
        </p:nvSpPr>
        <p:spPr>
          <a:xfrm>
            <a:off x="2952358" y="11279196"/>
            <a:ext cx="12801600" cy="769441"/>
          </a:xfrm>
          <a:prstGeom prst="rect">
            <a:avLst/>
          </a:prstGeom>
          <a:solidFill>
            <a:schemeClr val="bg1"/>
          </a:solidFill>
          <a:ln>
            <a:solidFill>
              <a:schemeClr val="accent1"/>
            </a:solidFill>
          </a:ln>
        </p:spPr>
        <p:txBody>
          <a:bodyPr wrap="square" rtlCol="0">
            <a:spAutoFit/>
          </a:bodyPr>
          <a:lstStyle/>
          <a:p>
            <a:pPr algn="ctr"/>
            <a:r>
              <a:rPr lang="en-US" sz="4400" dirty="0"/>
              <a:t>Work Flow / Packages</a:t>
            </a:r>
          </a:p>
        </p:txBody>
      </p:sp>
      <p:sp>
        <p:nvSpPr>
          <p:cNvPr id="12" name="Rounded Rectangle 18">
            <a:extLst>
              <a:ext uri="{FF2B5EF4-FFF2-40B4-BE49-F238E27FC236}">
                <a16:creationId xmlns:a16="http://schemas.microsoft.com/office/drawing/2014/main" id="{83A20556-134D-41D9-87EE-CE9E90E6B535}"/>
              </a:ext>
            </a:extLst>
          </p:cNvPr>
          <p:cNvSpPr/>
          <p:nvPr/>
        </p:nvSpPr>
        <p:spPr>
          <a:xfrm>
            <a:off x="16983437" y="5775406"/>
            <a:ext cx="26553644" cy="19986734"/>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TextBox 12">
            <a:extLst>
              <a:ext uri="{FF2B5EF4-FFF2-40B4-BE49-F238E27FC236}">
                <a16:creationId xmlns:a16="http://schemas.microsoft.com/office/drawing/2014/main" id="{ECBD597C-E201-4AB7-9861-64DD0F1DE017}"/>
              </a:ext>
            </a:extLst>
          </p:cNvPr>
          <p:cNvSpPr txBox="1"/>
          <p:nvPr/>
        </p:nvSpPr>
        <p:spPr>
          <a:xfrm>
            <a:off x="24361730" y="5301384"/>
            <a:ext cx="15899880" cy="769441"/>
          </a:xfrm>
          <a:prstGeom prst="rect">
            <a:avLst/>
          </a:prstGeom>
          <a:solidFill>
            <a:schemeClr val="bg1"/>
          </a:solidFill>
          <a:ln>
            <a:solidFill>
              <a:schemeClr val="accent1"/>
            </a:solidFill>
          </a:ln>
        </p:spPr>
        <p:txBody>
          <a:bodyPr wrap="square" rtlCol="0">
            <a:spAutoFit/>
          </a:bodyPr>
          <a:lstStyle/>
          <a:p>
            <a:pPr algn="ctr"/>
            <a:r>
              <a:rPr lang="en-US" sz="4400" dirty="0"/>
              <a:t>Results</a:t>
            </a:r>
          </a:p>
        </p:txBody>
      </p:sp>
      <p:sp>
        <p:nvSpPr>
          <p:cNvPr id="14" name="Rounded Rectangle 18">
            <a:extLst>
              <a:ext uri="{FF2B5EF4-FFF2-40B4-BE49-F238E27FC236}">
                <a16:creationId xmlns:a16="http://schemas.microsoft.com/office/drawing/2014/main" id="{BBCDCECD-E2E1-4632-84FE-A6CFD77DFDA2}"/>
              </a:ext>
            </a:extLst>
          </p:cNvPr>
          <p:cNvSpPr/>
          <p:nvPr/>
        </p:nvSpPr>
        <p:spPr>
          <a:xfrm>
            <a:off x="17004081" y="26560369"/>
            <a:ext cx="26356004" cy="5193868"/>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5" name="TextBox 14">
            <a:extLst>
              <a:ext uri="{FF2B5EF4-FFF2-40B4-BE49-F238E27FC236}">
                <a16:creationId xmlns:a16="http://schemas.microsoft.com/office/drawing/2014/main" id="{DC55035F-05C0-4592-8D75-FC847E077E1B}"/>
              </a:ext>
            </a:extLst>
          </p:cNvPr>
          <p:cNvSpPr txBox="1"/>
          <p:nvPr/>
        </p:nvSpPr>
        <p:spPr>
          <a:xfrm>
            <a:off x="21956706" y="26146801"/>
            <a:ext cx="15899880" cy="769441"/>
          </a:xfrm>
          <a:prstGeom prst="rect">
            <a:avLst/>
          </a:prstGeom>
          <a:solidFill>
            <a:schemeClr val="bg1"/>
          </a:solidFill>
          <a:ln>
            <a:solidFill>
              <a:schemeClr val="accent1"/>
            </a:solidFill>
          </a:ln>
        </p:spPr>
        <p:txBody>
          <a:bodyPr wrap="square" rtlCol="0">
            <a:spAutoFit/>
          </a:bodyPr>
          <a:lstStyle/>
          <a:p>
            <a:pPr algn="ctr"/>
            <a:r>
              <a:rPr lang="en-US" sz="4400" dirty="0"/>
              <a:t>Future Work</a:t>
            </a:r>
          </a:p>
        </p:txBody>
      </p:sp>
      <p:sp>
        <p:nvSpPr>
          <p:cNvPr id="20" name="Rounded Rectangle 12">
            <a:extLst>
              <a:ext uri="{FF2B5EF4-FFF2-40B4-BE49-F238E27FC236}">
                <a16:creationId xmlns:a16="http://schemas.microsoft.com/office/drawing/2014/main" id="{A7487E2A-7552-4759-8033-6675E73670CC}"/>
              </a:ext>
            </a:extLst>
          </p:cNvPr>
          <p:cNvSpPr/>
          <p:nvPr/>
        </p:nvSpPr>
        <p:spPr>
          <a:xfrm>
            <a:off x="17485787" y="29548887"/>
            <a:ext cx="24841719" cy="1820689"/>
          </a:xfrm>
          <a:prstGeom prst="roundRect">
            <a:avLst>
              <a:gd name="adj" fmla="val 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9A15DD51-FAB5-4CB2-91A3-F3E87AF9F6CC}"/>
              </a:ext>
            </a:extLst>
          </p:cNvPr>
          <p:cNvSpPr txBox="1"/>
          <p:nvPr/>
        </p:nvSpPr>
        <p:spPr>
          <a:xfrm>
            <a:off x="17528309" y="29548887"/>
            <a:ext cx="17565377" cy="830997"/>
          </a:xfrm>
          <a:prstGeom prst="rect">
            <a:avLst/>
          </a:prstGeom>
          <a:noFill/>
        </p:spPr>
        <p:txBody>
          <a:bodyPr wrap="square" rtlCol="0">
            <a:spAutoFit/>
          </a:bodyPr>
          <a:lstStyle/>
          <a:p>
            <a:r>
              <a:rPr lang="en-US" sz="4800" dirty="0"/>
              <a:t>References:</a:t>
            </a:r>
          </a:p>
        </p:txBody>
      </p:sp>
      <p:sp>
        <p:nvSpPr>
          <p:cNvPr id="26" name="TextBox 25">
            <a:extLst>
              <a:ext uri="{FF2B5EF4-FFF2-40B4-BE49-F238E27FC236}">
                <a16:creationId xmlns:a16="http://schemas.microsoft.com/office/drawing/2014/main" id="{E277FEA3-C56D-4EEE-A8AA-147E0D76A315}"/>
              </a:ext>
            </a:extLst>
          </p:cNvPr>
          <p:cNvSpPr txBox="1"/>
          <p:nvPr/>
        </p:nvSpPr>
        <p:spPr>
          <a:xfrm>
            <a:off x="2479016" y="22864408"/>
            <a:ext cx="12801600" cy="769441"/>
          </a:xfrm>
          <a:prstGeom prst="rect">
            <a:avLst/>
          </a:prstGeom>
          <a:solidFill>
            <a:schemeClr val="bg1"/>
          </a:solidFill>
          <a:ln>
            <a:solidFill>
              <a:schemeClr val="accent1"/>
            </a:solidFill>
          </a:ln>
        </p:spPr>
        <p:txBody>
          <a:bodyPr wrap="square" rtlCol="0">
            <a:spAutoFit/>
          </a:bodyPr>
          <a:lstStyle/>
          <a:p>
            <a:pPr algn="ctr"/>
            <a:r>
              <a:rPr lang="en-US" sz="4400" dirty="0"/>
              <a:t>Data Types / Cleaning</a:t>
            </a:r>
          </a:p>
        </p:txBody>
      </p:sp>
      <p:sp>
        <p:nvSpPr>
          <p:cNvPr id="4" name="Right Triangle 3">
            <a:extLst>
              <a:ext uri="{FF2B5EF4-FFF2-40B4-BE49-F238E27FC236}">
                <a16:creationId xmlns:a16="http://schemas.microsoft.com/office/drawing/2014/main" id="{F65451AA-141E-45CB-A51B-ACBE4A032C2C}"/>
              </a:ext>
            </a:extLst>
          </p:cNvPr>
          <p:cNvSpPr/>
          <p:nvPr/>
        </p:nvSpPr>
        <p:spPr>
          <a:xfrm flipH="1">
            <a:off x="10778164" y="7491940"/>
            <a:ext cx="5764788" cy="3334423"/>
          </a:xfrm>
          <a:prstGeom prst="r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45" name="Picture 44">
            <a:extLst>
              <a:ext uri="{FF2B5EF4-FFF2-40B4-BE49-F238E27FC236}">
                <a16:creationId xmlns:a16="http://schemas.microsoft.com/office/drawing/2014/main" id="{DEC9B9D5-2C4B-4009-B9D9-0D9328B3F30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509" b="89941" l="4252" r="90000">
                        <a14:foregroundMark x1="57165" y1="69527" x2="57165" y2="69527"/>
                        <a14:foregroundMark x1="60079" y1="74704" x2="60079" y2="74704"/>
                        <a14:foregroundMark x1="47008" y1="68047" x2="47008" y2="68047"/>
                        <a14:foregroundMark x1="69528" y1="60355" x2="69528" y2="60355"/>
                        <a14:foregroundMark x1="63307" y1="36095" x2="63307" y2="36095"/>
                        <a14:foregroundMark x1="61732" y1="16716" x2="61732" y2="16716"/>
                        <a14:foregroundMark x1="53780" y1="12426" x2="57638" y2="43491"/>
                        <a14:foregroundMark x1="57638" y1="43491" x2="55512" y2="64941"/>
                        <a14:foregroundMark x1="55512" y1="64941" x2="51811" y2="78846"/>
                        <a14:foregroundMark x1="51811" y1="78846" x2="51339" y2="74260"/>
                        <a14:foregroundMark x1="77953" y1="74112" x2="59370" y2="72633"/>
                        <a14:foregroundMark x1="59370" y1="72633" x2="51890" y2="67751"/>
                        <a14:foregroundMark x1="51890" y1="67751" x2="46299" y2="67456"/>
                        <a14:foregroundMark x1="43543" y1="12722" x2="34961" y2="8876"/>
                        <a14:foregroundMark x1="34961" y1="8876" x2="26142" y2="10799"/>
                        <a14:foregroundMark x1="26142" y1="10799" x2="19134" y2="17604"/>
                        <a14:foregroundMark x1="19134" y1="17604" x2="27795" y2="26923"/>
                        <a14:foregroundMark x1="27795" y1="26923" x2="38031" y2="23373"/>
                        <a14:foregroundMark x1="38031" y1="23373" x2="47402" y2="8728"/>
                        <a14:foregroundMark x1="47402" y1="8728" x2="40709" y2="12426"/>
                        <a14:foregroundMark x1="16614" y1="16568" x2="9055" y2="21154"/>
                        <a14:foregroundMark x1="9055" y1="21154" x2="2835" y2="31509"/>
                        <a14:foregroundMark x1="2835" y1="31509" x2="2362" y2="49260"/>
                        <a14:foregroundMark x1="2362" y1="49260" x2="4252" y2="64349"/>
                        <a14:foregroundMark x1="4252" y1="64349" x2="12283" y2="57840"/>
                        <a14:foregroundMark x1="12283" y1="57840" x2="18268" y2="25592"/>
                        <a14:foregroundMark x1="18268" y1="25592" x2="15669" y2="17308"/>
                        <a14:foregroundMark x1="38425" y1="7249" x2="64409" y2="7692"/>
                        <a14:foregroundMark x1="64409" y1="7692" x2="40315" y2="6509"/>
                        <a14:foregroundMark x1="47244" y1="64349" x2="47244" y2="65237"/>
                        <a14:foregroundMark x1="45354" y1="40237" x2="46063" y2="42456"/>
                        <a14:foregroundMark x1="75669" y1="33136" x2="73937" y2="48817"/>
                        <a14:foregroundMark x1="73937" y1="48817" x2="75669" y2="34024"/>
                        <a14:foregroundMark x1="75669" y1="34024" x2="74331" y2="32692"/>
                        <a14:foregroundMark x1="77244" y1="65828" x2="76614" y2="65089"/>
                        <a14:foregroundMark x1="79291" y1="64497" x2="76457" y2="69675"/>
                        <a14:foregroundMark x1="79685" y1="64201" x2="79764" y2="60059"/>
                        <a14:foregroundMark x1="74016" y1="31213" x2="66299" y2="24852"/>
                        <a14:foregroundMark x1="66299" y1="24852" x2="60709" y2="40976"/>
                        <a14:foregroundMark x1="60709" y1="40976" x2="64016" y2="55769"/>
                        <a14:foregroundMark x1="64016" y1="55769" x2="72126" y2="55917"/>
                        <a14:foregroundMark x1="72126" y1="55917" x2="74331" y2="40680"/>
                        <a14:foregroundMark x1="74331" y1="40680" x2="71496" y2="26923"/>
                        <a14:foregroundMark x1="71496" y1="26923" x2="69528" y2="26479"/>
                        <a14:foregroundMark x1="70236" y1="34615" x2="68819" y2="32249"/>
                        <a14:foregroundMark x1="33386" y1="73077" x2="33386" y2="73669"/>
                        <a14:foregroundMark x1="33150" y1="79290" x2="33622" y2="78698"/>
                        <a14:foregroundMark x1="33701" y1="75444" x2="33071" y2="74408"/>
                        <a14:foregroundMark x1="34331" y1="71746" x2="33780" y2="70414"/>
                        <a14:foregroundMark x1="34173" y1="82249" x2="29764" y2="68639"/>
                        <a14:foregroundMark x1="29764" y1="68639" x2="31654" y2="83728"/>
                        <a14:foregroundMark x1="31654" y1="83728" x2="33622" y2="80917"/>
                        <a14:foregroundMark x1="66299" y1="85207" x2="66220" y2="84911"/>
                        <a14:foregroundMark x1="71496" y1="84911" x2="70079" y2="83876"/>
                        <a14:foregroundMark x1="70709" y1="84320" x2="70157" y2="82988"/>
                        <a14:foregroundMark x1="73701" y1="82840" x2="65433" y2="85947"/>
                        <a14:foregroundMark x1="65433" y1="85947" x2="71371" y2="88608"/>
                        <a14:foregroundMark x1="72701" y1="86140" x2="72205" y2="84763"/>
                        <a14:backgroundMark x1="81969" y1="89497" x2="74299" y2="89081"/>
                        <a14:backgroundMark x1="74323" y1="89020" x2="81181" y2="88609"/>
                        <a14:backgroundMark x1="49291" y1="93343" x2="48976" y2="93047"/>
                        <a14:backgroundMark x1="47087" y1="92899" x2="44724" y2="91124"/>
                        <a14:backgroundMark x1="74803" y1="85207" x2="74658" y2="85309"/>
                        <a14:backgroundMark x1="72520" y1="93195" x2="73465" y2="92604"/>
                        <a14:backgroundMark x1="72441" y1="91864" x2="64409" y2="91124"/>
                        <a14:backgroundMark x1="64409" y1="91124" x2="59370" y2="93491"/>
                        <a14:backgroundMark x1="74567" y1="88018" x2="71654" y2="92899"/>
                      </a14:backgroundRemoval>
                    </a14:imgEffect>
                  </a14:imgLayer>
                </a14:imgProps>
              </a:ext>
              <a:ext uri="{28A0092B-C50C-407E-A947-70E740481C1C}">
                <a14:useLocalDpi xmlns:a14="http://schemas.microsoft.com/office/drawing/2010/main" val="0"/>
              </a:ext>
            </a:extLst>
          </a:blip>
          <a:stretch>
            <a:fillRect/>
          </a:stretch>
        </p:blipFill>
        <p:spPr>
          <a:xfrm rot="20041000">
            <a:off x="11456432" y="7398327"/>
            <a:ext cx="4919666" cy="2618657"/>
          </a:xfrm>
          <a:prstGeom prst="rect">
            <a:avLst/>
          </a:prstGeom>
        </p:spPr>
      </p:pic>
      <p:sp>
        <p:nvSpPr>
          <p:cNvPr id="5" name="TextBox 4">
            <a:extLst>
              <a:ext uri="{FF2B5EF4-FFF2-40B4-BE49-F238E27FC236}">
                <a16:creationId xmlns:a16="http://schemas.microsoft.com/office/drawing/2014/main" id="{92BEC798-2E03-4325-9D56-5338FAE0F4F7}"/>
              </a:ext>
            </a:extLst>
          </p:cNvPr>
          <p:cNvSpPr txBox="1"/>
          <p:nvPr/>
        </p:nvSpPr>
        <p:spPr>
          <a:xfrm>
            <a:off x="1129305" y="6836679"/>
            <a:ext cx="9998385" cy="3416320"/>
          </a:xfrm>
          <a:prstGeom prst="rect">
            <a:avLst/>
          </a:prstGeom>
          <a:noFill/>
        </p:spPr>
        <p:txBody>
          <a:bodyPr wrap="square" rtlCol="0">
            <a:spAutoFit/>
          </a:bodyPr>
          <a:lstStyle/>
          <a:p>
            <a:r>
              <a:rPr lang="en-US" sz="3600" dirty="0"/>
              <a:t>Driving up and down hills is a source of stress for batteries in electrified vehicles.  This software uses geographic information systems (GIS) data to determine the elevation profiles for King County Metro bus routes and rank the difficulty with regards to the batteries.</a:t>
            </a:r>
          </a:p>
        </p:txBody>
      </p:sp>
      <p:sp>
        <p:nvSpPr>
          <p:cNvPr id="46" name="TextBox 45">
            <a:extLst>
              <a:ext uri="{FF2B5EF4-FFF2-40B4-BE49-F238E27FC236}">
                <a16:creationId xmlns:a16="http://schemas.microsoft.com/office/drawing/2014/main" id="{E3758896-F533-49E0-9ABB-8CBBA2FD5AE9}"/>
              </a:ext>
            </a:extLst>
          </p:cNvPr>
          <p:cNvSpPr txBox="1"/>
          <p:nvPr/>
        </p:nvSpPr>
        <p:spPr>
          <a:xfrm>
            <a:off x="1122560" y="13133444"/>
            <a:ext cx="15065628" cy="646331"/>
          </a:xfrm>
          <a:prstGeom prst="rect">
            <a:avLst/>
          </a:prstGeom>
          <a:noFill/>
        </p:spPr>
        <p:txBody>
          <a:bodyPr wrap="square" rtlCol="0">
            <a:spAutoFit/>
          </a:bodyPr>
          <a:lstStyle/>
          <a:p>
            <a:r>
              <a:rPr lang="en-US" sz="3600" dirty="0"/>
              <a:t>Flow chart here</a:t>
            </a:r>
          </a:p>
        </p:txBody>
      </p:sp>
      <p:sp>
        <p:nvSpPr>
          <p:cNvPr id="16" name="TextBox 15">
            <a:extLst>
              <a:ext uri="{FF2B5EF4-FFF2-40B4-BE49-F238E27FC236}">
                <a16:creationId xmlns:a16="http://schemas.microsoft.com/office/drawing/2014/main" id="{68D0E845-D26B-4121-91F2-70E6D0124C88}"/>
              </a:ext>
            </a:extLst>
          </p:cNvPr>
          <p:cNvSpPr txBox="1"/>
          <p:nvPr/>
        </p:nvSpPr>
        <p:spPr>
          <a:xfrm>
            <a:off x="17139949" y="27905934"/>
            <a:ext cx="19970426" cy="1200329"/>
          </a:xfrm>
          <a:prstGeom prst="rect">
            <a:avLst/>
          </a:prstGeom>
          <a:noFill/>
        </p:spPr>
        <p:txBody>
          <a:bodyPr wrap="square" rtlCol="0">
            <a:spAutoFit/>
          </a:bodyPr>
          <a:lstStyle/>
          <a:p>
            <a:pPr marL="571500" indent="-571500">
              <a:buFont typeface="Arial" panose="020B0604020202020204" pitchFamily="34" charset="0"/>
              <a:buChar char="•"/>
            </a:pPr>
            <a:r>
              <a:rPr lang="en-US" sz="3600" dirty="0"/>
              <a:t>Add more parameters to get a better estimate of battery stress</a:t>
            </a:r>
          </a:p>
          <a:p>
            <a:pPr marL="571500" indent="-571500">
              <a:buFont typeface="Arial" panose="020B0604020202020204" pitchFamily="34" charset="0"/>
              <a:buChar char="•"/>
            </a:pPr>
            <a:r>
              <a:rPr lang="en-US" sz="3600" dirty="0"/>
              <a:t>Interpolate grade between points</a:t>
            </a:r>
          </a:p>
        </p:txBody>
      </p:sp>
      <p:pic>
        <p:nvPicPr>
          <p:cNvPr id="17" name="Picture 16">
            <a:extLst>
              <a:ext uri="{FF2B5EF4-FFF2-40B4-BE49-F238E27FC236}">
                <a16:creationId xmlns:a16="http://schemas.microsoft.com/office/drawing/2014/main" id="{9E29C65D-93CA-427B-A62B-6BCD1FEEBD88}"/>
              </a:ext>
            </a:extLst>
          </p:cNvPr>
          <p:cNvPicPr>
            <a:picLocks noChangeAspect="1"/>
          </p:cNvPicPr>
          <p:nvPr/>
        </p:nvPicPr>
        <p:blipFill>
          <a:blip r:embed="rId4"/>
          <a:stretch>
            <a:fillRect/>
          </a:stretch>
        </p:blipFill>
        <p:spPr>
          <a:xfrm>
            <a:off x="1596066" y="25823228"/>
            <a:ext cx="2915329" cy="5099840"/>
          </a:xfrm>
          <a:prstGeom prst="rect">
            <a:avLst/>
          </a:prstGeom>
        </p:spPr>
      </p:pic>
      <p:pic>
        <p:nvPicPr>
          <p:cNvPr id="1026" name="Picture 2" descr="1280px-King_County_Metro_logo.svg.png (1280Ã458)">
            <a:extLst>
              <a:ext uri="{FF2B5EF4-FFF2-40B4-BE49-F238E27FC236}">
                <a16:creationId xmlns:a16="http://schemas.microsoft.com/office/drawing/2014/main" id="{8BB45396-F1B8-439B-85F4-8F30A36B57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72978" y="24153478"/>
            <a:ext cx="3912475" cy="139993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DDF437E7-AAE9-4EF6-BF11-DB964181EBCD}"/>
              </a:ext>
            </a:extLst>
          </p:cNvPr>
          <p:cNvPicPr>
            <a:picLocks noChangeAspect="1"/>
          </p:cNvPicPr>
          <p:nvPr/>
        </p:nvPicPr>
        <p:blipFill>
          <a:blip r:embed="rId6"/>
          <a:stretch>
            <a:fillRect/>
          </a:stretch>
        </p:blipFill>
        <p:spPr>
          <a:xfrm>
            <a:off x="5969059" y="25823147"/>
            <a:ext cx="3945159" cy="5099840"/>
          </a:xfrm>
          <a:prstGeom prst="rect">
            <a:avLst/>
          </a:prstGeom>
        </p:spPr>
      </p:pic>
      <p:pic>
        <p:nvPicPr>
          <p:cNvPr id="1028" name="Picture 4" descr="DNR.png (254Ã254)">
            <a:extLst>
              <a:ext uri="{FF2B5EF4-FFF2-40B4-BE49-F238E27FC236}">
                <a16:creationId xmlns:a16="http://schemas.microsoft.com/office/drawing/2014/main" id="{F810BD77-A384-440A-886D-C81902155795}"/>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foregroundMark x1="51181" y1="61417" x2="49213" y2="66142"/>
                      </a14:backgroundRemoval>
                    </a14:imgEffect>
                  </a14:imgLayer>
                </a14:imgProps>
              </a:ext>
              <a:ext uri="{28A0092B-C50C-407E-A947-70E740481C1C}">
                <a14:useLocalDpi xmlns:a14="http://schemas.microsoft.com/office/drawing/2010/main" val="0"/>
              </a:ext>
            </a:extLst>
          </a:blip>
          <a:srcRect/>
          <a:stretch>
            <a:fillRect/>
          </a:stretch>
        </p:blipFill>
        <p:spPr bwMode="auto">
          <a:xfrm>
            <a:off x="7418581" y="23717805"/>
            <a:ext cx="2171417" cy="2171417"/>
          </a:xfrm>
          <a:prstGeom prst="rect">
            <a:avLst/>
          </a:prstGeom>
          <a:noFill/>
          <a:extLst>
            <a:ext uri="{909E8E84-426E-40DD-AFC4-6F175D3DCCD1}">
              <a14:hiddenFill xmlns:a14="http://schemas.microsoft.com/office/drawing/2010/main">
                <a:solidFill>
                  <a:srgbClr val="FFFFFF"/>
                </a:solidFill>
              </a14:hiddenFill>
            </a:ext>
          </a:extLst>
        </p:spPr>
      </p:pic>
      <p:sp>
        <p:nvSpPr>
          <p:cNvPr id="49" name="TextBox 48">
            <a:extLst>
              <a:ext uri="{FF2B5EF4-FFF2-40B4-BE49-F238E27FC236}">
                <a16:creationId xmlns:a16="http://schemas.microsoft.com/office/drawing/2014/main" id="{6127D633-136D-4852-B472-727ACEAB1CFC}"/>
              </a:ext>
            </a:extLst>
          </p:cNvPr>
          <p:cNvSpPr txBox="1"/>
          <p:nvPr/>
        </p:nvSpPr>
        <p:spPr>
          <a:xfrm>
            <a:off x="890088" y="31000244"/>
            <a:ext cx="5744628" cy="584775"/>
          </a:xfrm>
          <a:prstGeom prst="rect">
            <a:avLst/>
          </a:prstGeom>
          <a:noFill/>
        </p:spPr>
        <p:txBody>
          <a:bodyPr wrap="square" rtlCol="0">
            <a:spAutoFit/>
          </a:bodyPr>
          <a:lstStyle/>
          <a:p>
            <a:r>
              <a:rPr lang="en-US" sz="3200" dirty="0"/>
              <a:t>Bus routes: Shapefile (.</a:t>
            </a:r>
            <a:r>
              <a:rPr lang="en-US" sz="3200" dirty="0" err="1"/>
              <a:t>shp</a:t>
            </a:r>
            <a:r>
              <a:rPr lang="en-US" sz="3200" dirty="0"/>
              <a:t>)</a:t>
            </a:r>
          </a:p>
        </p:txBody>
      </p:sp>
      <p:sp>
        <p:nvSpPr>
          <p:cNvPr id="54" name="TextBox 53">
            <a:extLst>
              <a:ext uri="{FF2B5EF4-FFF2-40B4-BE49-F238E27FC236}">
                <a16:creationId xmlns:a16="http://schemas.microsoft.com/office/drawing/2014/main" id="{8A86792B-7618-4549-8E7E-E829DE000D4F}"/>
              </a:ext>
            </a:extLst>
          </p:cNvPr>
          <p:cNvSpPr txBox="1"/>
          <p:nvPr/>
        </p:nvSpPr>
        <p:spPr>
          <a:xfrm>
            <a:off x="6209912" y="30923068"/>
            <a:ext cx="5744628" cy="584775"/>
          </a:xfrm>
          <a:prstGeom prst="rect">
            <a:avLst/>
          </a:prstGeom>
          <a:noFill/>
        </p:spPr>
        <p:txBody>
          <a:bodyPr wrap="square" rtlCol="0">
            <a:spAutoFit/>
          </a:bodyPr>
          <a:lstStyle/>
          <a:p>
            <a:r>
              <a:rPr lang="en-US" sz="3200" dirty="0"/>
              <a:t>Elevation: Raster file (.</a:t>
            </a:r>
            <a:r>
              <a:rPr lang="en-US" sz="3200" dirty="0" err="1"/>
              <a:t>tif</a:t>
            </a:r>
            <a:r>
              <a:rPr lang="en-US" sz="3200" dirty="0"/>
              <a:t>)</a:t>
            </a:r>
          </a:p>
        </p:txBody>
      </p:sp>
      <p:sp>
        <p:nvSpPr>
          <p:cNvPr id="50" name="TextBox 49">
            <a:extLst>
              <a:ext uri="{FF2B5EF4-FFF2-40B4-BE49-F238E27FC236}">
                <a16:creationId xmlns:a16="http://schemas.microsoft.com/office/drawing/2014/main" id="{98A0D93F-D3A9-4CC9-94D1-6ED7007632F3}"/>
              </a:ext>
            </a:extLst>
          </p:cNvPr>
          <p:cNvSpPr txBox="1"/>
          <p:nvPr/>
        </p:nvSpPr>
        <p:spPr>
          <a:xfrm>
            <a:off x="10877811" y="25823147"/>
            <a:ext cx="4402805" cy="6186309"/>
          </a:xfrm>
          <a:prstGeom prst="rect">
            <a:avLst/>
          </a:prstGeom>
          <a:noFill/>
        </p:spPr>
        <p:txBody>
          <a:bodyPr wrap="square" rtlCol="0">
            <a:spAutoFit/>
          </a:bodyPr>
          <a:lstStyle/>
          <a:p>
            <a:pPr marL="571500" indent="-571500">
              <a:buFont typeface="Arial" panose="020B0604020202020204" pitchFamily="34" charset="0"/>
              <a:buChar char="•"/>
            </a:pPr>
            <a:r>
              <a:rPr lang="en-US" sz="3600" dirty="0"/>
              <a:t>Routes were re-traced to avoid repeated points from multiple directions</a:t>
            </a:r>
          </a:p>
          <a:p>
            <a:pPr marL="571500" indent="-571500">
              <a:buFont typeface="Arial" panose="020B0604020202020204" pitchFamily="34" charset="0"/>
              <a:buChar char="•"/>
            </a:pPr>
            <a:r>
              <a:rPr lang="en-US" sz="3600" dirty="0"/>
              <a:t>Shapefile and raster file must use the same coordinate system.</a:t>
            </a:r>
          </a:p>
          <a:p>
            <a:pPr marL="571500" indent="-571500">
              <a:buFont typeface="Arial" panose="020B0604020202020204" pitchFamily="34" charset="0"/>
              <a:buChar char="•"/>
            </a:pPr>
            <a:endParaRPr lang="en-US" sz="3600" dirty="0"/>
          </a:p>
          <a:p>
            <a:endParaRPr lang="en-US" sz="3600" dirty="0"/>
          </a:p>
        </p:txBody>
      </p:sp>
      <p:pic>
        <p:nvPicPr>
          <p:cNvPr id="2" name="Picture 2" descr="https://user-images.githubusercontent.com/10944497/54259588-88a1fc80-4523-11e9-93e4-e5a417b13dac.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7529995" y="21862903"/>
            <a:ext cx="6875943" cy="371485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https://user-images.githubusercontent.com/10944497/54259617-9ce5f980-4523-11e9-9359-8a3242333ec1.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374846" y="14006761"/>
            <a:ext cx="7012960" cy="377200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user-images.githubusercontent.com/10944497/54259622-a2434400-4523-11e9-8e93-5421c42bc315.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7548128" y="10389616"/>
            <a:ext cx="6839678" cy="367880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user-images.githubusercontent.com/10944497/54259628-a5d6cb00-4523-11e9-8500-79b4fa1417de.pn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7597865" y="6558724"/>
            <a:ext cx="6887112" cy="372089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user-images.githubusercontent.com/10944497/54259633-aa02e880-4523-11e9-839c-8fa28ce87bad.pn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7424799" y="17884115"/>
            <a:ext cx="7086333" cy="381146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2" name="Table 21"/>
          <p:cNvGraphicFramePr>
            <a:graphicFrameLocks noGrp="1"/>
          </p:cNvGraphicFramePr>
          <p:nvPr>
            <p:extLst>
              <p:ext uri="{D42A27DB-BD31-4B8C-83A1-F6EECF244321}">
                <p14:modId xmlns:p14="http://schemas.microsoft.com/office/powerpoint/2010/main" val="1485619495"/>
              </p:ext>
            </p:extLst>
          </p:nvPr>
        </p:nvGraphicFramePr>
        <p:xfrm>
          <a:off x="24864914" y="20916898"/>
          <a:ext cx="17791845" cy="4427940"/>
        </p:xfrm>
        <a:graphic>
          <a:graphicData uri="http://schemas.openxmlformats.org/drawingml/2006/table">
            <a:tbl>
              <a:tblPr firstRow="1" bandRow="1">
                <a:tableStyleId>{5C22544A-7EE6-4342-B048-85BDC9FD1C3A}</a:tableStyleId>
              </a:tblPr>
              <a:tblGrid>
                <a:gridCol w="3558369">
                  <a:extLst>
                    <a:ext uri="{9D8B030D-6E8A-4147-A177-3AD203B41FA5}">
                      <a16:colId xmlns:a16="http://schemas.microsoft.com/office/drawing/2014/main" val="3121787263"/>
                    </a:ext>
                  </a:extLst>
                </a:gridCol>
                <a:gridCol w="3558369">
                  <a:extLst>
                    <a:ext uri="{9D8B030D-6E8A-4147-A177-3AD203B41FA5}">
                      <a16:colId xmlns:a16="http://schemas.microsoft.com/office/drawing/2014/main" val="1952045556"/>
                    </a:ext>
                  </a:extLst>
                </a:gridCol>
                <a:gridCol w="3558369">
                  <a:extLst>
                    <a:ext uri="{9D8B030D-6E8A-4147-A177-3AD203B41FA5}">
                      <a16:colId xmlns:a16="http://schemas.microsoft.com/office/drawing/2014/main" val="429256834"/>
                    </a:ext>
                  </a:extLst>
                </a:gridCol>
                <a:gridCol w="3558369">
                  <a:extLst>
                    <a:ext uri="{9D8B030D-6E8A-4147-A177-3AD203B41FA5}">
                      <a16:colId xmlns:a16="http://schemas.microsoft.com/office/drawing/2014/main" val="1370083724"/>
                    </a:ext>
                  </a:extLst>
                </a:gridCol>
                <a:gridCol w="3558369">
                  <a:extLst>
                    <a:ext uri="{9D8B030D-6E8A-4147-A177-3AD203B41FA5}">
                      <a16:colId xmlns:a16="http://schemas.microsoft.com/office/drawing/2014/main" val="3223647894"/>
                    </a:ext>
                  </a:extLst>
                </a:gridCol>
              </a:tblGrid>
              <a:tr h="737990">
                <a:tc>
                  <a:txBody>
                    <a:bodyPr/>
                    <a:lstStyle/>
                    <a:p>
                      <a:pPr algn="ctr"/>
                      <a:endParaRPr lang="en-US" sz="3600" dirty="0"/>
                    </a:p>
                  </a:txBody>
                  <a:tcPr anchor="ctr"/>
                </a:tc>
                <a:tc>
                  <a:txBody>
                    <a:bodyPr/>
                    <a:lstStyle/>
                    <a:p>
                      <a:pPr algn="ctr"/>
                      <a:r>
                        <a:rPr lang="en-US" sz="3600" dirty="0" smtClean="0"/>
                        <a:t>Method 1</a:t>
                      </a:r>
                      <a:endParaRPr lang="en-US" sz="3600" dirty="0"/>
                    </a:p>
                  </a:txBody>
                  <a:tcPr anchor="ctr"/>
                </a:tc>
                <a:tc>
                  <a:txBody>
                    <a:bodyPr/>
                    <a:lstStyle/>
                    <a:p>
                      <a:pPr algn="ctr"/>
                      <a:r>
                        <a:rPr lang="en-US" sz="3600" dirty="0" smtClean="0"/>
                        <a:t>Method 2</a:t>
                      </a:r>
                      <a:endParaRPr lang="en-US" sz="3600" dirty="0"/>
                    </a:p>
                  </a:txBody>
                  <a:tcPr anchor="ctr"/>
                </a:tc>
                <a:tc>
                  <a:txBody>
                    <a:bodyPr/>
                    <a:lstStyle/>
                    <a:p>
                      <a:pPr algn="ctr"/>
                      <a:r>
                        <a:rPr lang="en-US" sz="3600" dirty="0" smtClean="0"/>
                        <a:t>Method 3</a:t>
                      </a:r>
                      <a:endParaRPr lang="en-US" sz="3600" dirty="0"/>
                    </a:p>
                  </a:txBody>
                  <a:tcPr anchor="ctr"/>
                </a:tc>
                <a:tc>
                  <a:txBody>
                    <a:bodyPr/>
                    <a:lstStyle/>
                    <a:p>
                      <a:pPr algn="ctr"/>
                      <a:r>
                        <a:rPr lang="en-US" sz="3600" dirty="0" smtClean="0"/>
                        <a:t>Method 4</a:t>
                      </a:r>
                      <a:endParaRPr lang="en-US" sz="3600" dirty="0"/>
                    </a:p>
                  </a:txBody>
                  <a:tcPr anchor="ctr"/>
                </a:tc>
                <a:extLst>
                  <a:ext uri="{0D108BD9-81ED-4DB2-BD59-A6C34878D82A}">
                    <a16:rowId xmlns:a16="http://schemas.microsoft.com/office/drawing/2014/main" val="817066211"/>
                  </a:ext>
                </a:extLst>
              </a:tr>
              <a:tr h="737990">
                <a:tc>
                  <a:txBody>
                    <a:bodyPr/>
                    <a:lstStyle/>
                    <a:p>
                      <a:pPr algn="ctr"/>
                      <a:r>
                        <a:rPr lang="en-US" sz="3600" dirty="0" smtClean="0"/>
                        <a:t>Route 40</a:t>
                      </a:r>
                    </a:p>
                  </a:txBody>
                  <a:tcPr anchor="ctr"/>
                </a:tc>
                <a:tc>
                  <a:txBody>
                    <a:bodyPr/>
                    <a:lstStyle/>
                    <a:p>
                      <a:pPr algn="ctr"/>
                      <a:r>
                        <a:rPr lang="en-US" sz="3600" dirty="0" smtClean="0"/>
                        <a:t>0.000330</a:t>
                      </a:r>
                      <a:endParaRPr lang="en-US" sz="3600" dirty="0"/>
                    </a:p>
                  </a:txBody>
                  <a:tcPr anchor="ctr"/>
                </a:tc>
                <a:tc>
                  <a:txBody>
                    <a:bodyPr/>
                    <a:lstStyle/>
                    <a:p>
                      <a:pPr algn="ctr"/>
                      <a:r>
                        <a:rPr lang="en-US" sz="3600" dirty="0" smtClean="0"/>
                        <a:t>0.021675</a:t>
                      </a:r>
                      <a:endParaRPr lang="en-US" sz="3600" dirty="0"/>
                    </a:p>
                  </a:txBody>
                  <a:tcPr anchor="ctr"/>
                </a:tc>
                <a:tc>
                  <a:txBody>
                    <a:bodyPr/>
                    <a:lstStyle/>
                    <a:p>
                      <a:pPr algn="ctr"/>
                      <a:r>
                        <a:rPr lang="en-US" sz="3600" dirty="0" smtClean="0"/>
                        <a:t>0.000169</a:t>
                      </a:r>
                      <a:endParaRPr lang="en-US" sz="3600" dirty="0"/>
                    </a:p>
                  </a:txBody>
                  <a:tcPr anchor="ctr"/>
                </a:tc>
                <a:tc>
                  <a:txBody>
                    <a:bodyPr/>
                    <a:lstStyle/>
                    <a:p>
                      <a:pPr algn="ctr"/>
                      <a:r>
                        <a:rPr lang="en-US" sz="3600" dirty="0" smtClean="0"/>
                        <a:t>-0.000160</a:t>
                      </a:r>
                      <a:endParaRPr lang="en-US" sz="3600" dirty="0"/>
                    </a:p>
                  </a:txBody>
                  <a:tcPr anchor="ctr"/>
                </a:tc>
                <a:extLst>
                  <a:ext uri="{0D108BD9-81ED-4DB2-BD59-A6C34878D82A}">
                    <a16:rowId xmlns:a16="http://schemas.microsoft.com/office/drawing/2014/main" val="3407320133"/>
                  </a:ext>
                </a:extLst>
              </a:tr>
              <a:tr h="737990">
                <a:tc>
                  <a:txBody>
                    <a:bodyPr/>
                    <a:lstStyle/>
                    <a:p>
                      <a:pPr algn="ctr"/>
                      <a:r>
                        <a:rPr lang="en-US" sz="3600" dirty="0" smtClean="0"/>
                        <a:t>Route 45</a:t>
                      </a:r>
                      <a:endParaRPr lang="en-US" sz="3600" dirty="0"/>
                    </a:p>
                  </a:txBody>
                  <a:tcPr anchor="ctr"/>
                </a:tc>
                <a:tc>
                  <a:txBody>
                    <a:bodyPr/>
                    <a:lstStyle/>
                    <a:p>
                      <a:pPr algn="ctr"/>
                      <a:r>
                        <a:rPr lang="en-US" sz="3600" dirty="0" smtClean="0"/>
                        <a:t>0.000358</a:t>
                      </a:r>
                      <a:endParaRPr lang="en-US" sz="3600" dirty="0"/>
                    </a:p>
                  </a:txBody>
                  <a:tcPr anchor="ctr"/>
                </a:tc>
                <a:tc>
                  <a:txBody>
                    <a:bodyPr/>
                    <a:lstStyle/>
                    <a:p>
                      <a:pPr algn="ctr"/>
                      <a:r>
                        <a:rPr lang="en-US" sz="3600" dirty="0" smtClean="0"/>
                        <a:t>0.0222291</a:t>
                      </a:r>
                      <a:endParaRPr lang="en-US" sz="3600" dirty="0"/>
                    </a:p>
                  </a:txBody>
                  <a:tcPr anchor="ctr"/>
                </a:tc>
                <a:tc>
                  <a:txBody>
                    <a:bodyPr/>
                    <a:lstStyle/>
                    <a:p>
                      <a:pPr algn="ctr"/>
                      <a:r>
                        <a:rPr lang="en-US" sz="3600" dirty="0" smtClean="0"/>
                        <a:t>0.000204</a:t>
                      </a:r>
                      <a:endParaRPr lang="en-US" sz="3600" dirty="0"/>
                    </a:p>
                  </a:txBody>
                  <a:tcPr anchor="ctr"/>
                </a:tc>
                <a:tc>
                  <a:txBody>
                    <a:bodyPr/>
                    <a:lstStyle/>
                    <a:p>
                      <a:pPr algn="ctr"/>
                      <a:r>
                        <a:rPr lang="en-US" sz="3600" dirty="0" smtClean="0"/>
                        <a:t>-0.000155</a:t>
                      </a:r>
                      <a:endParaRPr lang="en-US" sz="3600" dirty="0"/>
                    </a:p>
                  </a:txBody>
                  <a:tcPr anchor="ctr"/>
                </a:tc>
                <a:extLst>
                  <a:ext uri="{0D108BD9-81ED-4DB2-BD59-A6C34878D82A}">
                    <a16:rowId xmlns:a16="http://schemas.microsoft.com/office/drawing/2014/main" val="2204422420"/>
                  </a:ext>
                </a:extLst>
              </a:tr>
              <a:tr h="737990">
                <a:tc>
                  <a:txBody>
                    <a:bodyPr/>
                    <a:lstStyle/>
                    <a:p>
                      <a:pPr algn="ctr"/>
                      <a:r>
                        <a:rPr lang="en-US" sz="3600" dirty="0" smtClean="0"/>
                        <a:t>Route 48</a:t>
                      </a:r>
                      <a:endParaRPr lang="en-US" sz="3600" dirty="0"/>
                    </a:p>
                  </a:txBody>
                  <a:tcPr anchor="ctr"/>
                </a:tc>
                <a:tc>
                  <a:txBody>
                    <a:bodyPr/>
                    <a:lstStyle/>
                    <a:p>
                      <a:pPr algn="ctr"/>
                      <a:r>
                        <a:rPr lang="en-US" sz="3600" dirty="0" smtClean="0">
                          <a:solidFill>
                            <a:srgbClr val="FF0000"/>
                          </a:solidFill>
                        </a:rPr>
                        <a:t>0.000685</a:t>
                      </a:r>
                      <a:endParaRPr lang="en-US" sz="3600" dirty="0">
                        <a:solidFill>
                          <a:srgbClr val="FF0000"/>
                        </a:solidFill>
                      </a:endParaRPr>
                    </a:p>
                  </a:txBody>
                  <a:tcPr anchor="ctr"/>
                </a:tc>
                <a:tc>
                  <a:txBody>
                    <a:bodyPr/>
                    <a:lstStyle/>
                    <a:p>
                      <a:pPr algn="ctr"/>
                      <a:r>
                        <a:rPr lang="en-US" sz="3600" dirty="0" smtClean="0">
                          <a:solidFill>
                            <a:srgbClr val="FF0000"/>
                          </a:solidFill>
                        </a:rPr>
                        <a:t>0.028796</a:t>
                      </a:r>
                      <a:endParaRPr lang="en-US" sz="3600" dirty="0">
                        <a:solidFill>
                          <a:srgbClr val="FF0000"/>
                        </a:solidFill>
                      </a:endParaRPr>
                    </a:p>
                  </a:txBody>
                  <a:tcPr anchor="ctr"/>
                </a:tc>
                <a:tc>
                  <a:txBody>
                    <a:bodyPr/>
                    <a:lstStyle/>
                    <a:p>
                      <a:pPr algn="ctr"/>
                      <a:r>
                        <a:rPr lang="en-US" sz="3600" dirty="0" smtClean="0">
                          <a:solidFill>
                            <a:srgbClr val="FF0000"/>
                          </a:solidFill>
                        </a:rPr>
                        <a:t>0.000396</a:t>
                      </a:r>
                      <a:endParaRPr lang="en-US" sz="3600" dirty="0">
                        <a:solidFill>
                          <a:srgbClr val="FF0000"/>
                        </a:solidFill>
                      </a:endParaRPr>
                    </a:p>
                  </a:txBody>
                  <a:tcPr anchor="ctr"/>
                </a:tc>
                <a:tc>
                  <a:txBody>
                    <a:bodyPr/>
                    <a:lstStyle/>
                    <a:p>
                      <a:pPr algn="ctr"/>
                      <a:r>
                        <a:rPr lang="en-US" sz="3600" dirty="0" smtClean="0">
                          <a:solidFill>
                            <a:srgbClr val="FF0000"/>
                          </a:solidFill>
                        </a:rPr>
                        <a:t>-0.000290</a:t>
                      </a:r>
                      <a:endParaRPr lang="en-US" sz="3600" dirty="0">
                        <a:solidFill>
                          <a:srgbClr val="FF0000"/>
                        </a:solidFill>
                      </a:endParaRPr>
                    </a:p>
                  </a:txBody>
                  <a:tcPr anchor="ctr"/>
                </a:tc>
                <a:extLst>
                  <a:ext uri="{0D108BD9-81ED-4DB2-BD59-A6C34878D82A}">
                    <a16:rowId xmlns:a16="http://schemas.microsoft.com/office/drawing/2014/main" val="860118513"/>
                  </a:ext>
                </a:extLst>
              </a:tr>
              <a:tr h="737990">
                <a:tc>
                  <a:txBody>
                    <a:bodyPr/>
                    <a:lstStyle/>
                    <a:p>
                      <a:pPr algn="ctr"/>
                      <a:r>
                        <a:rPr lang="en-US" sz="3600" dirty="0" smtClean="0"/>
                        <a:t>Route 50</a:t>
                      </a:r>
                      <a:endParaRPr lang="en-US" sz="3600" dirty="0"/>
                    </a:p>
                  </a:txBody>
                  <a:tcPr anchor="ctr"/>
                </a:tc>
                <a:tc>
                  <a:txBody>
                    <a:bodyPr/>
                    <a:lstStyle/>
                    <a:p>
                      <a:pPr algn="ctr"/>
                      <a:r>
                        <a:rPr lang="en-US" sz="3600" dirty="0" smtClean="0"/>
                        <a:t>0.000684</a:t>
                      </a:r>
                      <a:endParaRPr lang="en-US" sz="3600" dirty="0"/>
                    </a:p>
                  </a:txBody>
                  <a:tcPr anchor="ctr"/>
                </a:tc>
                <a:tc>
                  <a:txBody>
                    <a:bodyPr/>
                    <a:lstStyle/>
                    <a:p>
                      <a:pPr algn="ctr"/>
                      <a:r>
                        <a:rPr lang="en-US" sz="3600" dirty="0" smtClean="0"/>
                        <a:t>0.027456</a:t>
                      </a:r>
                      <a:endParaRPr lang="en-US" sz="3600" dirty="0"/>
                    </a:p>
                  </a:txBody>
                  <a:tcPr anchor="ctr"/>
                </a:tc>
                <a:tc>
                  <a:txBody>
                    <a:bodyPr/>
                    <a:lstStyle/>
                    <a:p>
                      <a:pPr algn="ctr"/>
                      <a:r>
                        <a:rPr lang="en-US" sz="3600" dirty="0" smtClean="0"/>
                        <a:t>0.000333</a:t>
                      </a:r>
                      <a:endParaRPr lang="en-US" sz="3600" dirty="0"/>
                    </a:p>
                  </a:txBody>
                  <a:tcPr anchor="ctr"/>
                </a:tc>
                <a:tc>
                  <a:txBody>
                    <a:bodyPr/>
                    <a:lstStyle/>
                    <a:p>
                      <a:pPr algn="ctr"/>
                      <a:r>
                        <a:rPr lang="en-US" sz="3600" dirty="0" smtClean="0"/>
                        <a:t>-0.000351</a:t>
                      </a:r>
                      <a:endParaRPr lang="en-US" sz="3600" dirty="0"/>
                    </a:p>
                  </a:txBody>
                  <a:tcPr anchor="ctr"/>
                </a:tc>
                <a:extLst>
                  <a:ext uri="{0D108BD9-81ED-4DB2-BD59-A6C34878D82A}">
                    <a16:rowId xmlns:a16="http://schemas.microsoft.com/office/drawing/2014/main" val="3124136734"/>
                  </a:ext>
                </a:extLst>
              </a:tr>
              <a:tr h="737990">
                <a:tc>
                  <a:txBody>
                    <a:bodyPr/>
                    <a:lstStyle/>
                    <a:p>
                      <a:pPr algn="ctr"/>
                      <a:r>
                        <a:rPr lang="en-US" sz="3600" dirty="0" smtClean="0"/>
                        <a:t>Route 75</a:t>
                      </a:r>
                      <a:endParaRPr lang="en-US" sz="3600" dirty="0"/>
                    </a:p>
                  </a:txBody>
                  <a:tcPr anchor="ctr"/>
                </a:tc>
                <a:tc>
                  <a:txBody>
                    <a:bodyPr/>
                    <a:lstStyle/>
                    <a:p>
                      <a:pPr algn="ctr"/>
                      <a:r>
                        <a:rPr lang="en-US" sz="3600" dirty="0" smtClean="0"/>
                        <a:t>0.000603</a:t>
                      </a:r>
                      <a:endParaRPr lang="en-US" sz="3600" dirty="0"/>
                    </a:p>
                  </a:txBody>
                  <a:tcPr anchor="ctr"/>
                </a:tc>
                <a:tc>
                  <a:txBody>
                    <a:bodyPr/>
                    <a:lstStyle/>
                    <a:p>
                      <a:pPr algn="ctr"/>
                      <a:r>
                        <a:rPr lang="en-US" sz="3600" dirty="0" smtClean="0"/>
                        <a:t>0.026726</a:t>
                      </a:r>
                      <a:endParaRPr lang="en-US" sz="3600" dirty="0"/>
                    </a:p>
                  </a:txBody>
                  <a:tcPr anchor="ctr"/>
                </a:tc>
                <a:tc>
                  <a:txBody>
                    <a:bodyPr/>
                    <a:lstStyle/>
                    <a:p>
                      <a:pPr algn="ctr"/>
                      <a:r>
                        <a:rPr lang="en-US" sz="3600" dirty="0" smtClean="0"/>
                        <a:t>0.000332</a:t>
                      </a:r>
                      <a:endParaRPr lang="en-US" sz="3600" dirty="0"/>
                    </a:p>
                  </a:txBody>
                  <a:tcPr anchor="ctr"/>
                </a:tc>
                <a:tc>
                  <a:txBody>
                    <a:bodyPr/>
                    <a:lstStyle/>
                    <a:p>
                      <a:pPr algn="ctr"/>
                      <a:r>
                        <a:rPr lang="en-US" sz="3600" dirty="0" smtClean="0"/>
                        <a:t>-0.000271</a:t>
                      </a:r>
                      <a:endParaRPr lang="en-US" sz="3600" dirty="0"/>
                    </a:p>
                  </a:txBody>
                  <a:tcPr anchor="ctr"/>
                </a:tc>
                <a:extLst>
                  <a:ext uri="{0D108BD9-81ED-4DB2-BD59-A6C34878D82A}">
                    <a16:rowId xmlns:a16="http://schemas.microsoft.com/office/drawing/2014/main" val="1302269924"/>
                  </a:ext>
                </a:extLst>
              </a:tr>
            </a:tbl>
          </a:graphicData>
        </a:graphic>
      </p:graphicFrame>
      <p:pic>
        <p:nvPicPr>
          <p:cNvPr id="23" name="Picture 2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5183055" y="6263156"/>
            <a:ext cx="5389479" cy="5720008"/>
          </a:xfrm>
          <a:prstGeom prst="rect">
            <a:avLst/>
          </a:prstGeom>
        </p:spPr>
      </p:pic>
      <p:pic>
        <p:nvPicPr>
          <p:cNvPr id="24" name="Picture 23"/>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5270223" y="12132096"/>
            <a:ext cx="5302311" cy="5634844"/>
          </a:xfrm>
          <a:prstGeom prst="rect">
            <a:avLst/>
          </a:prstGeom>
        </p:spPr>
      </p:pic>
      <p:pic>
        <p:nvPicPr>
          <p:cNvPr id="27" name="Picture 26"/>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1247586" y="6242478"/>
            <a:ext cx="5390735" cy="5711886"/>
          </a:xfrm>
          <a:prstGeom prst="rect">
            <a:avLst/>
          </a:prstGeom>
        </p:spPr>
      </p:pic>
      <p:pic>
        <p:nvPicPr>
          <p:cNvPr id="28" name="Picture 27"/>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1280615" y="12099766"/>
            <a:ext cx="5363656" cy="5687483"/>
          </a:xfrm>
          <a:prstGeom prst="rect">
            <a:avLst/>
          </a:prstGeom>
        </p:spPr>
      </p:pic>
      <p:pic>
        <p:nvPicPr>
          <p:cNvPr id="29" name="Picture 28"/>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37433570" y="6280568"/>
            <a:ext cx="5363656" cy="5691208"/>
          </a:xfrm>
          <a:prstGeom prst="rect">
            <a:avLst/>
          </a:prstGeom>
        </p:spPr>
      </p:pic>
      <p:sp>
        <p:nvSpPr>
          <p:cNvPr id="30" name="TextBox 29"/>
          <p:cNvSpPr txBox="1"/>
          <p:nvPr/>
        </p:nvSpPr>
        <p:spPr>
          <a:xfrm>
            <a:off x="24864914" y="17884115"/>
            <a:ext cx="17654686" cy="2554545"/>
          </a:xfrm>
          <a:prstGeom prst="rect">
            <a:avLst/>
          </a:prstGeom>
          <a:noFill/>
        </p:spPr>
        <p:txBody>
          <a:bodyPr wrap="square" rtlCol="0">
            <a:spAutoFit/>
          </a:bodyPr>
          <a:lstStyle/>
          <a:p>
            <a:r>
              <a:rPr lang="en-US" sz="3200" dirty="0" smtClean="0"/>
              <a:t>Current ranking metrics included in software:</a:t>
            </a:r>
          </a:p>
          <a:p>
            <a:r>
              <a:rPr lang="en-US" sz="3200" dirty="0" smtClean="0"/>
              <a:t>1)  Metric = sum(grade) / total route distance</a:t>
            </a:r>
          </a:p>
          <a:p>
            <a:r>
              <a:rPr lang="en-US" sz="3200" dirty="0" smtClean="0"/>
              <a:t>2)  Metric = sum(|Elevation distance between points|)/ total route distance</a:t>
            </a:r>
          </a:p>
          <a:p>
            <a:r>
              <a:rPr lang="en-US" sz="3200" dirty="0" smtClean="0"/>
              <a:t>3)  Metric = </a:t>
            </a:r>
          </a:p>
          <a:p>
            <a:r>
              <a:rPr lang="en-US" sz="3200" dirty="0" smtClean="0"/>
              <a:t>4</a:t>
            </a:r>
            <a:r>
              <a:rPr lang="en-US" sz="3200" smtClean="0"/>
              <a:t>)  Metric = </a:t>
            </a:r>
            <a:endParaRPr lang="en-US" sz="3200" dirty="0"/>
          </a:p>
        </p:txBody>
      </p:sp>
    </p:spTree>
    <p:extLst>
      <p:ext uri="{BB962C8B-B14F-4D97-AF65-F5344CB8AC3E}">
        <p14:creationId xmlns:p14="http://schemas.microsoft.com/office/powerpoint/2010/main" val="19474616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3431</TotalTime>
  <Words>216</Words>
  <Application>Microsoft Office PowerPoint</Application>
  <PresentationFormat>Custom</PresentationFormat>
  <Paragraphs>50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Lucida Sans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Erica E Eggleton</dc:creator>
  <cp:lastModifiedBy>Erica E Eggleton</cp:lastModifiedBy>
  <cp:revision>36</cp:revision>
  <dcterms:created xsi:type="dcterms:W3CDTF">2018-08-27T02:37:43Z</dcterms:created>
  <dcterms:modified xsi:type="dcterms:W3CDTF">2019-03-13T18:31:37Z</dcterms:modified>
</cp:coreProperties>
</file>

<file path=docProps/thumbnail.jpeg>
</file>